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98" r:id="rId3"/>
    <p:sldId id="364" r:id="rId4"/>
    <p:sldId id="365" r:id="rId5"/>
    <p:sldId id="366" r:id="rId6"/>
    <p:sldId id="367" r:id="rId7"/>
    <p:sldId id="369" r:id="rId8"/>
    <p:sldId id="368" r:id="rId9"/>
    <p:sldId id="387" r:id="rId10"/>
    <p:sldId id="427" r:id="rId11"/>
    <p:sldId id="420" r:id="rId12"/>
    <p:sldId id="388" r:id="rId13"/>
    <p:sldId id="428" r:id="rId14"/>
    <p:sldId id="429" r:id="rId15"/>
    <p:sldId id="430" r:id="rId16"/>
    <p:sldId id="431" r:id="rId17"/>
    <p:sldId id="422" r:id="rId18"/>
    <p:sldId id="389" r:id="rId19"/>
    <p:sldId id="390" r:id="rId20"/>
    <p:sldId id="423" r:id="rId21"/>
    <p:sldId id="391" r:id="rId22"/>
    <p:sldId id="392" r:id="rId23"/>
    <p:sldId id="393" r:id="rId24"/>
    <p:sldId id="394" r:id="rId25"/>
    <p:sldId id="395" r:id="rId26"/>
    <p:sldId id="396" r:id="rId27"/>
    <p:sldId id="379" r:id="rId28"/>
    <p:sldId id="380" r:id="rId29"/>
    <p:sldId id="398" r:id="rId30"/>
    <p:sldId id="381" r:id="rId31"/>
    <p:sldId id="424" r:id="rId32"/>
    <p:sldId id="382" r:id="rId33"/>
    <p:sldId id="399" r:id="rId34"/>
    <p:sldId id="383" r:id="rId35"/>
    <p:sldId id="400" r:id="rId36"/>
    <p:sldId id="425" r:id="rId37"/>
    <p:sldId id="384" r:id="rId38"/>
    <p:sldId id="401" r:id="rId39"/>
    <p:sldId id="426" r:id="rId40"/>
    <p:sldId id="385" r:id="rId41"/>
    <p:sldId id="402" r:id="rId42"/>
    <p:sldId id="403" r:id="rId43"/>
    <p:sldId id="404" r:id="rId44"/>
    <p:sldId id="405" r:id="rId45"/>
    <p:sldId id="406" r:id="rId46"/>
    <p:sldId id="407" r:id="rId47"/>
    <p:sldId id="409" r:id="rId48"/>
    <p:sldId id="410" r:id="rId49"/>
    <p:sldId id="386" r:id="rId50"/>
    <p:sldId id="414" r:id="rId51"/>
    <p:sldId id="417" r:id="rId52"/>
    <p:sldId id="418" r:id="rId53"/>
    <p:sldId id="411" r:id="rId54"/>
    <p:sldId id="412" r:id="rId55"/>
    <p:sldId id="413" r:id="rId56"/>
    <p:sldId id="415" r:id="rId57"/>
    <p:sldId id="416" r:id="rId58"/>
    <p:sldId id="419" r:id="rId59"/>
    <p:sldId id="408" r:id="rId6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09" autoAdjust="0"/>
    <p:restoredTop sz="82338" autoAdjust="0"/>
  </p:normalViewPr>
  <p:slideViewPr>
    <p:cSldViewPr snapToGrid="0">
      <p:cViewPr varScale="1">
        <p:scale>
          <a:sx n="59" d="100"/>
          <a:sy n="59" d="100"/>
        </p:scale>
        <p:origin x="840"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pt>
    <dgm:pt modelId="{0957D78B-70A9-40EF-A4B6-A7A232C4A45B}" type="pres">
      <dgm:prSet presAssocID="{9E6A5A5A-C772-4123-80BC-74C7E16AC91C}" presName="levelTx" presStyleLbl="revTx" presStyleIdx="0" presStyleCnt="0">
        <dgm:presLayoutVars>
          <dgm:chMax val="1"/>
          <dgm:bulletEnabled val="1"/>
        </dgm:presLayoutVars>
      </dgm:prSet>
      <dgm:spPr/>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pt>
    <dgm:pt modelId="{715DC7B3-AFD7-49CA-8AEC-092EF75C0C3C}" type="pres">
      <dgm:prSet presAssocID="{BFEBB702-5923-4655-B484-4E237E53F1AB}" presName="levelTx" presStyleLbl="revTx" presStyleIdx="0" presStyleCnt="0">
        <dgm:presLayoutVars>
          <dgm:chMax val="1"/>
          <dgm:bulletEnabled val="1"/>
        </dgm:presLayoutVars>
      </dgm:prSet>
      <dgm:spPr/>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pt>
    <dgm:pt modelId="{2C688611-1494-428C-A4B8-627525B801CC}" type="pres">
      <dgm:prSet presAssocID="{6B73464A-899D-4430-9C11-0DEF1C86DFA1}" presName="levelTx" presStyleLbl="revTx" presStyleIdx="0" presStyleCnt="0">
        <dgm:presLayoutVars>
          <dgm:chMax val="1"/>
          <dgm:bulletEnabled val="1"/>
        </dgm:presLayoutVars>
      </dgm:prSet>
      <dgm:spPr/>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pt>
    <dgm:pt modelId="{8B9E6F29-9FEA-4BB0-8968-96F134FED594}" type="pres">
      <dgm:prSet presAssocID="{70FB0BA3-67A9-42E0-94D8-2C0DE4DBA9CE}" presName="levelTx" presStyleLbl="revTx" presStyleIdx="0" presStyleCnt="0">
        <dgm:presLayoutVars>
          <dgm:chMax val="1"/>
          <dgm:bulletEnabled val="1"/>
        </dgm:presLayoutVars>
      </dgm:prSet>
      <dgm:spPr/>
    </dgm:pt>
  </dgm:ptLst>
  <dgm:cxnLst>
    <dgm:cxn modelId="{10C30B0C-7A69-4F06-9107-40E870CA9526}" srcId="{825F92DA-2DB4-488C-88A3-F10B434E55AB}" destId="{9E6A5A5A-C772-4123-80BC-74C7E16AC91C}" srcOrd="0" destOrd="0" parTransId="{52EB0886-8F1B-4050-ADDA-5F6A961BBB18}" sibTransId="{95502FBC-604B-44F5-B6DA-7FD9F34083EA}"/>
    <dgm:cxn modelId="{ADB31919-39DE-4F1F-8FE2-8A368E6F68C2}" srcId="{825F92DA-2DB4-488C-88A3-F10B434E55AB}" destId="{BFEBB702-5923-4655-B484-4E237E53F1AB}" srcOrd="1" destOrd="0" parTransId="{FA897539-C107-4272-9E15-8D72C324FF3E}" sibTransId="{D4501412-03E9-457B-A4F5-0E9F39F120FB}"/>
    <dgm:cxn modelId="{CEA98319-9F61-4551-AFCF-02445EAA7D09}" srcId="{825F92DA-2DB4-488C-88A3-F10B434E55AB}" destId="{70FB0BA3-67A9-42E0-94D8-2C0DE4DBA9CE}" srcOrd="3" destOrd="0" parTransId="{C2544005-649E-47A6-B4A2-7AC35B083BD6}" sibTransId="{694662A4-D97E-48AD-83DD-4BCD04796B19}"/>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810B1680-7C9F-4419-960D-C3A7ED719939}" type="presOf" srcId="{825F92DA-2DB4-488C-88A3-F10B434E55AB}" destId="{012A5215-919C-4DC4-96FB-BB2CBA6D0D89}"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Finalização</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Testes</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Produção</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Pré-produção</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19/11/2018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00995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0703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1431313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257821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12797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3170814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45384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57</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58</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59</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19/11/2018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19/11/2018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19/11/2018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19/11/2018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19/11/2018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19/11/2018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Requisitos do Jogo</a:t>
            </a:r>
          </a:p>
        </p:txBody>
      </p:sp>
      <p:sp>
        <p:nvSpPr>
          <p:cNvPr id="6" name="Espaço Reservado para Conteúdo 5"/>
          <p:cNvSpPr>
            <a:spLocks noGrp="1"/>
          </p:cNvSpPr>
          <p:nvPr>
            <p:ph idx="1"/>
          </p:nvPr>
        </p:nvSpPr>
        <p:spPr/>
        <p:txBody>
          <a:bodyPr>
            <a:normAutofit/>
          </a:bodyPr>
          <a:lstStyle/>
          <a:p>
            <a:r>
              <a:rPr lang="pt-BR" dirty="0"/>
              <a:t>Detalham como o conceito será transformado em um jogo real. São tomadas decisões sobre os principais objetivos do projeto, o conjunto básico de recursos, os produtos das etapas, a tecnologia básica e o pipeline de produção.</a:t>
            </a:r>
          </a:p>
        </p:txBody>
      </p:sp>
    </p:spTree>
    <p:extLst>
      <p:ext uri="{BB962C8B-B14F-4D97-AF65-F5344CB8AC3E}">
        <p14:creationId xmlns:p14="http://schemas.microsoft.com/office/powerpoint/2010/main" val="125687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Requisitos do Jogo</a:t>
            </a:r>
          </a:p>
        </p:txBody>
      </p:sp>
      <p:sp>
        <p:nvSpPr>
          <p:cNvPr id="6" name="Espaço Reservado para Conteúdo 5"/>
          <p:cNvSpPr>
            <a:spLocks noGrp="1"/>
          </p:cNvSpPr>
          <p:nvPr>
            <p:ph idx="1"/>
          </p:nvPr>
        </p:nvSpPr>
        <p:spPr>
          <a:xfrm>
            <a:off x="317694" y="1291052"/>
            <a:ext cx="11705493" cy="1158234"/>
          </a:xfrm>
        </p:spPr>
        <p:txBody>
          <a:bodyPr>
            <a:normAutofit/>
          </a:bodyPr>
          <a:lstStyle/>
          <a:p>
            <a:r>
              <a:rPr lang="pt-BR" dirty="0"/>
              <a:t>A etapa de levantamento dos requisitos do jogo pode ser dividida em 9 fases:</a:t>
            </a:r>
          </a:p>
        </p:txBody>
      </p:sp>
      <p:sp>
        <p:nvSpPr>
          <p:cNvPr id="2" name="CaixaDeTexto 1"/>
          <p:cNvSpPr txBox="1"/>
          <p:nvPr/>
        </p:nvSpPr>
        <p:spPr>
          <a:xfrm>
            <a:off x="288757" y="2269109"/>
            <a:ext cx="5654843" cy="3890489"/>
          </a:xfrm>
          <a:prstGeom prst="rect">
            <a:avLst/>
          </a:prstGeom>
          <a:noFill/>
        </p:spPr>
        <p:txBody>
          <a:bodyPr wrap="square" rtlCol="0">
            <a:spAutoFit/>
          </a:bodyPr>
          <a:lstStyle/>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Definição dos recursos do jogo;</a:t>
            </a:r>
          </a:p>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Definição das etapas e produtos;</a:t>
            </a:r>
          </a:p>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Avaliação da tecnologia;</a:t>
            </a:r>
          </a:p>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Definição das ferramentas e do pipeline;</a:t>
            </a:r>
          </a:p>
        </p:txBody>
      </p:sp>
      <p:sp>
        <p:nvSpPr>
          <p:cNvPr id="7" name="CaixaDeTexto 6"/>
          <p:cNvSpPr txBox="1"/>
          <p:nvPr/>
        </p:nvSpPr>
        <p:spPr>
          <a:xfrm>
            <a:off x="6841671" y="2269109"/>
            <a:ext cx="5181516" cy="3244158"/>
          </a:xfrm>
          <a:prstGeom prst="rect">
            <a:avLst/>
          </a:prstGeom>
          <a:noFill/>
        </p:spPr>
        <p:txBody>
          <a:bodyPr wrap="square" rtlCol="0">
            <a:spAutoFit/>
          </a:bodyPr>
          <a:lstStyle/>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Documentação do design;</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Documentação da arte;</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Documentação técnica;</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Análise de risco;</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Aprovação.</a:t>
            </a:r>
          </a:p>
        </p:txBody>
      </p:sp>
    </p:spTree>
    <p:extLst>
      <p:ext uri="{BB962C8B-B14F-4D97-AF65-F5344CB8AC3E}">
        <p14:creationId xmlns:p14="http://schemas.microsoft.com/office/powerpoint/2010/main" val="365577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dos Recursos</a:t>
            </a:r>
          </a:p>
        </p:txBody>
      </p:sp>
      <p:sp>
        <p:nvSpPr>
          <p:cNvPr id="6" name="Espaço Reservado para Conteúdo 5"/>
          <p:cNvSpPr>
            <a:spLocks noGrp="1"/>
          </p:cNvSpPr>
          <p:nvPr>
            <p:ph idx="1"/>
          </p:nvPr>
        </p:nvSpPr>
        <p:spPr/>
        <p:txBody>
          <a:bodyPr>
            <a:normAutofit/>
          </a:bodyPr>
          <a:lstStyle/>
          <a:p>
            <a:r>
              <a:rPr lang="pt-BR" dirty="0"/>
              <a:t>O recursos devem ser priorizados em diferentes camadas de implementação. Por exemplo:</a:t>
            </a:r>
          </a:p>
          <a:p>
            <a:pPr marL="457200" indent="-457200" algn="l">
              <a:buFont typeface="Arial" panose="020B0604020202020204" pitchFamily="34" charset="0"/>
              <a:buChar char="•"/>
            </a:pPr>
            <a:r>
              <a:rPr lang="pt-BR" b="1" dirty="0"/>
              <a:t>Camada 1</a:t>
            </a:r>
            <a:r>
              <a:rPr lang="pt-BR" dirty="0"/>
              <a:t>: recursos básicos do jogo;</a:t>
            </a:r>
          </a:p>
          <a:p>
            <a:pPr marL="457200" indent="-457200" algn="l">
              <a:buFont typeface="Arial" panose="020B0604020202020204" pitchFamily="34" charset="0"/>
              <a:buChar char="•"/>
            </a:pPr>
            <a:r>
              <a:rPr lang="pt-BR" b="1" dirty="0"/>
              <a:t>Camada 2</a:t>
            </a:r>
            <a:r>
              <a:rPr lang="pt-BR" dirty="0"/>
              <a:t>: adicionam valor aos recursos básicos; e</a:t>
            </a:r>
          </a:p>
          <a:p>
            <a:pPr marL="457200" indent="-457200" algn="l">
              <a:buFont typeface="Arial" panose="020B0604020202020204" pitchFamily="34" charset="0"/>
              <a:buChar char="•"/>
            </a:pPr>
            <a:r>
              <a:rPr lang="pt-BR" b="1" dirty="0"/>
              <a:t>Camada 3</a:t>
            </a:r>
            <a:r>
              <a:rPr lang="pt-BR" dirty="0"/>
              <a:t>: designa recursos que seria interessante incluir.</a:t>
            </a:r>
          </a:p>
        </p:txBody>
      </p:sp>
    </p:spTree>
    <p:extLst>
      <p:ext uri="{BB962C8B-B14F-4D97-AF65-F5344CB8AC3E}">
        <p14:creationId xmlns:p14="http://schemas.microsoft.com/office/powerpoint/2010/main" val="1390759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dos Recursos</a:t>
            </a:r>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a:t>Realize sessões de brainstorm para decidir que recursos devem ser incluídos no jogo e categorize-os por tipo:</a:t>
            </a:r>
          </a:p>
          <a:p>
            <a:pPr marL="457200" indent="-457200" algn="l">
              <a:buFont typeface="Arial" panose="020B0604020202020204" pitchFamily="34" charset="0"/>
              <a:buChar char="•"/>
            </a:pPr>
            <a:r>
              <a:rPr lang="pt-BR" b="1" dirty="0"/>
              <a:t>Processo</a:t>
            </a:r>
            <a:r>
              <a:rPr lang="pt-BR" dirty="0"/>
              <a:t>: recursos ligados a melhoria do processo;</a:t>
            </a:r>
          </a:p>
          <a:p>
            <a:pPr marL="457200" indent="-457200" algn="l">
              <a:buFont typeface="Arial" panose="020B0604020202020204" pitchFamily="34" charset="0"/>
              <a:buChar char="•"/>
            </a:pPr>
            <a:r>
              <a:rPr lang="pt-BR" b="1" dirty="0"/>
              <a:t>Produção</a:t>
            </a:r>
            <a:r>
              <a:rPr lang="pt-BR" dirty="0"/>
              <a:t>: recursos que envolvem melhorias nas ferramentas e na tecnologia usadas na criação do jogo; e</a:t>
            </a:r>
          </a:p>
          <a:p>
            <a:pPr marL="457200" indent="-457200" algn="l">
              <a:buFont typeface="Arial" panose="020B0604020202020204" pitchFamily="34" charset="0"/>
              <a:buChar char="•"/>
            </a:pPr>
            <a:r>
              <a:rPr lang="pt-BR" b="1" dirty="0"/>
              <a:t>Jogabilidade</a:t>
            </a:r>
            <a:r>
              <a:rPr lang="pt-BR" dirty="0"/>
              <a:t>: recursos compostos por elementos de jogabilidade que afetarão diretamente a experiência do jogador e que podem ser vistos por ele.</a:t>
            </a:r>
          </a:p>
        </p:txBody>
      </p:sp>
    </p:spTree>
    <p:extLst>
      <p:ext uri="{BB962C8B-B14F-4D97-AF65-F5344CB8AC3E}">
        <p14:creationId xmlns:p14="http://schemas.microsoft.com/office/powerpoint/2010/main" val="179256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das Etapas e Produtos</a:t>
            </a:r>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a:t>As etapas marcam um evento importante durante o desenvolvimento do jogo e são usadas no rastreamento do progresso do projeto.</a:t>
            </a:r>
          </a:p>
          <a:p>
            <a:r>
              <a:rPr lang="pt-BR" dirty="0"/>
              <a:t>Elas dão objetivos menores e mais gerenciáveis para a equipe alcançar e podem ser facilmente definidas pela listagem dos produtos que são esperados em cada etapa</a:t>
            </a:r>
          </a:p>
        </p:txBody>
      </p:sp>
    </p:spTree>
    <p:extLst>
      <p:ext uri="{BB962C8B-B14F-4D97-AF65-F5344CB8AC3E}">
        <p14:creationId xmlns:p14="http://schemas.microsoft.com/office/powerpoint/2010/main" val="252641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das Etapas e Produtos</a:t>
            </a:r>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a:t>As etapas podem ser mensais ou maiores que podem duram alguns meses:</a:t>
            </a:r>
          </a:p>
          <a:p>
            <a:pPr marL="457200" indent="-457200" algn="l">
              <a:buFont typeface="Arial" panose="020B0604020202020204" pitchFamily="34" charset="0"/>
              <a:buChar char="•"/>
            </a:pPr>
            <a:r>
              <a:rPr lang="pt-BR" b="1" dirty="0"/>
              <a:t>Primeira versão jogável</a:t>
            </a:r>
            <a:r>
              <a:rPr lang="pt-BR" dirty="0"/>
              <a:t>: jogabilidade e </a:t>
            </a:r>
            <a:r>
              <a:rPr lang="pt-BR" i="1" dirty="0" err="1"/>
              <a:t>assets</a:t>
            </a:r>
            <a:r>
              <a:rPr lang="pt-BR" dirty="0"/>
              <a:t> representativos. Geralmente baseada no protótipo;</a:t>
            </a:r>
          </a:p>
          <a:p>
            <a:pPr marL="457200" indent="-457200" algn="l">
              <a:buFont typeface="Arial" panose="020B0604020202020204" pitchFamily="34" charset="0"/>
              <a:buChar char="•"/>
            </a:pPr>
            <a:r>
              <a:rPr lang="pt-BR" b="1" dirty="0"/>
              <a:t>Alfa</a:t>
            </a:r>
            <a:r>
              <a:rPr lang="pt-BR" dirty="0"/>
              <a:t>: funcionalidade chave da jogabilidade é implementada, os </a:t>
            </a:r>
            <a:r>
              <a:rPr lang="pt-BR" dirty="0" err="1"/>
              <a:t>assets</a:t>
            </a:r>
            <a:r>
              <a:rPr lang="pt-BR" dirty="0"/>
              <a:t> estão 40-50% concluídos, o jogo está sendo executado na plataforma de hardware correta;</a:t>
            </a:r>
          </a:p>
        </p:txBody>
      </p:sp>
    </p:spTree>
    <p:extLst>
      <p:ext uri="{BB962C8B-B14F-4D97-AF65-F5344CB8AC3E}">
        <p14:creationId xmlns:p14="http://schemas.microsoft.com/office/powerpoint/2010/main" val="200199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das Etapas e Produtos</a:t>
            </a:r>
          </a:p>
        </p:txBody>
      </p:sp>
      <p:sp>
        <p:nvSpPr>
          <p:cNvPr id="6" name="Espaço Reservado para Conteúdo 5"/>
          <p:cNvSpPr>
            <a:spLocks noGrp="1"/>
          </p:cNvSpPr>
          <p:nvPr>
            <p:ph idx="1"/>
          </p:nvPr>
        </p:nvSpPr>
        <p:spPr>
          <a:xfrm>
            <a:off x="317694" y="1291052"/>
            <a:ext cx="11705493" cy="4930133"/>
          </a:xfrm>
        </p:spPr>
        <p:txBody>
          <a:bodyPr>
            <a:normAutofit/>
          </a:bodyPr>
          <a:lstStyle/>
          <a:p>
            <a:pPr marL="457200" indent="-457200" algn="l">
              <a:buFont typeface="Arial" panose="020B0604020202020204" pitchFamily="34" charset="0"/>
              <a:buChar char="•"/>
            </a:pPr>
            <a:r>
              <a:rPr lang="pt-BR" b="1" dirty="0"/>
              <a:t>Congelamento de código</a:t>
            </a:r>
            <a:r>
              <a:rPr lang="pt-BR" dirty="0"/>
              <a:t>: código do jogo concluído e os programadores apenas corrigirão bugs;</a:t>
            </a:r>
          </a:p>
          <a:p>
            <a:pPr marL="457200" indent="-457200" algn="l">
              <a:buFont typeface="Arial" panose="020B0604020202020204" pitchFamily="34" charset="0"/>
              <a:buChar char="•"/>
            </a:pPr>
            <a:r>
              <a:rPr lang="pt-BR" b="1" dirty="0"/>
              <a:t>Beta</a:t>
            </a:r>
            <a:r>
              <a:rPr lang="pt-BR" dirty="0"/>
              <a:t>: código e </a:t>
            </a:r>
            <a:r>
              <a:rPr lang="pt-BR" i="1" dirty="0" err="1"/>
              <a:t>assets</a:t>
            </a:r>
            <a:r>
              <a:rPr lang="pt-BR" dirty="0"/>
              <a:t> concluídos. Arte, Design e Engenharia dedicadas à correção de bugs; e</a:t>
            </a:r>
          </a:p>
          <a:p>
            <a:pPr marL="457200" indent="-457200" algn="l">
              <a:buFont typeface="Arial" panose="020B0604020202020204" pitchFamily="34" charset="0"/>
              <a:buChar char="•"/>
            </a:pPr>
            <a:r>
              <a:rPr lang="pt-BR" b="1" dirty="0"/>
              <a:t>Código candidato à liberação</a:t>
            </a:r>
            <a:r>
              <a:rPr lang="pt-BR" dirty="0"/>
              <a:t>: “todos os </a:t>
            </a:r>
            <a:r>
              <a:rPr lang="pt-BR" i="1" dirty="0"/>
              <a:t>bugs</a:t>
            </a:r>
            <a:r>
              <a:rPr lang="pt-BR" dirty="0"/>
              <a:t>” foram eliminados. A </a:t>
            </a:r>
            <a:r>
              <a:rPr lang="pt-BR" i="1" dirty="0"/>
              <a:t>build</a:t>
            </a:r>
            <a:r>
              <a:rPr lang="pt-BR" dirty="0"/>
              <a:t> está pronta para ser entregue ou enviada para o fabricante do console para aprovação.</a:t>
            </a:r>
          </a:p>
        </p:txBody>
      </p:sp>
    </p:spTree>
    <p:extLst>
      <p:ext uri="{BB962C8B-B14F-4D97-AF65-F5344CB8AC3E}">
        <p14:creationId xmlns:p14="http://schemas.microsoft.com/office/powerpoint/2010/main" val="250831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Jogo da WHIP</a:t>
            </a:r>
          </a:p>
        </p:txBody>
      </p:sp>
      <p:sp>
        <p:nvSpPr>
          <p:cNvPr id="6" name="Espaço Reservado para Conteúdo 5"/>
          <p:cNvSpPr>
            <a:spLocks noGrp="1"/>
          </p:cNvSpPr>
          <p:nvPr>
            <p:ph idx="1"/>
          </p:nvPr>
        </p:nvSpPr>
        <p:spPr/>
        <p:txBody>
          <a:bodyPr>
            <a:normAutofit/>
          </a:bodyPr>
          <a:lstStyle/>
          <a:p>
            <a:r>
              <a:rPr lang="pt-BR" dirty="0"/>
              <a:t>É 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p>
        </p:txBody>
      </p:sp>
    </p:spTree>
    <p:extLst>
      <p:ext uri="{BB962C8B-B14F-4D97-AF65-F5344CB8AC3E}">
        <p14:creationId xmlns:p14="http://schemas.microsoft.com/office/powerpoint/2010/main" val="34458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p>
        </p:txBody>
      </p:sp>
    </p:spTree>
    <p:extLst>
      <p:ext uri="{BB962C8B-B14F-4D97-AF65-F5344CB8AC3E}">
        <p14:creationId xmlns:p14="http://schemas.microsoft.com/office/powerpoint/2010/main" val="277325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Jogo da WHIP</a:t>
            </a:r>
          </a:p>
        </p:txBody>
      </p:sp>
      <p:sp>
        <p:nvSpPr>
          <p:cNvPr id="6" name="Espaço Reservado para Conteúdo 5"/>
          <p:cNvSpPr>
            <a:spLocks noGrp="1"/>
          </p:cNvSpPr>
          <p:nvPr>
            <p:ph idx="1"/>
          </p:nvPr>
        </p:nvSpPr>
        <p:spPr/>
        <p:txBody>
          <a:bodyPr>
            <a:normAutofit/>
          </a:bodyPr>
          <a:lstStyle/>
          <a:p>
            <a:r>
              <a:rPr lang="pt-BR" dirty="0"/>
              <a:t>O jogo </a:t>
            </a:r>
            <a:r>
              <a:rPr lang="pt-BR" dirty="0" err="1"/>
              <a:t>Jogo</a:t>
            </a:r>
            <a:r>
              <a:rPr lang="pt-BR" dirty="0"/>
              <a:t> da WHIP é um exemplo de jogo de estratégia e sorte, no qual, o jogador precisa posicionar suas pedras a fim de formar uma trilha no tabuleiro. Contudo, existe o risco de os dois jogadores escolherem uma mesma casa e terem que disputá-la no Cara ou WHIP (cara ou coroa).</a:t>
            </a:r>
          </a:p>
          <a:p>
            <a:r>
              <a:rPr lang="pt-BR" dirty="0"/>
              <a:t>Ele pode ser desenvolvido para </a:t>
            </a:r>
            <a:r>
              <a:rPr lang="pt-BR" dirty="0" err="1"/>
              <a:t>PC’s</a:t>
            </a:r>
            <a:r>
              <a:rPr lang="pt-BR" dirty="0"/>
              <a:t>, consoles e celulares.</a:t>
            </a:r>
          </a:p>
        </p:txBody>
      </p:sp>
    </p:spTree>
    <p:extLst>
      <p:ext uri="{BB962C8B-B14F-4D97-AF65-F5344CB8AC3E}">
        <p14:creationId xmlns:p14="http://schemas.microsoft.com/office/powerpoint/2010/main" val="1233414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indicam 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SWOT: Jogo da WHIP</a:t>
            </a:r>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3854185154"/>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Jogo da WHIP 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a:effectLst/>
                        </a:rPr>
                        <a:t>O fator sorte pode ser determinante</a:t>
                      </a:r>
                      <a:r>
                        <a:rPr lang="pt-BR" sz="1500" u="none" strike="noStrike" baseline="0" dirty="0">
                          <a:effectLst/>
                        </a:rPr>
                        <a:t> e prevalecer às habilidades do jogador.</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a:effectLst/>
                        </a:rPr>
                        <a:t>Desenvolver</a:t>
                      </a:r>
                      <a:r>
                        <a:rPr lang="en-US" sz="1500" u="none" strike="noStrike" dirty="0">
                          <a:effectLst/>
                        </a:rPr>
                        <a:t> um </a:t>
                      </a:r>
                      <a:r>
                        <a:rPr lang="en-US" sz="1500" u="none" strike="noStrike" dirty="0" err="1">
                          <a:effectLst/>
                        </a:rPr>
                        <a:t>mecanismo</a:t>
                      </a:r>
                      <a:r>
                        <a:rPr lang="en-US" sz="1500" u="none" strike="noStrike" baseline="0" dirty="0">
                          <a:effectLst/>
                        </a:rPr>
                        <a:t> que </a:t>
                      </a:r>
                      <a:r>
                        <a:rPr lang="en-US" sz="1500" u="none" strike="noStrike" baseline="0" dirty="0" err="1">
                          <a:effectLst/>
                        </a:rPr>
                        <a:t>favoreça</a:t>
                      </a:r>
                      <a:r>
                        <a:rPr lang="en-US" sz="1500" u="none" strike="noStrike" baseline="0" dirty="0">
                          <a:effectLst/>
                        </a:rPr>
                        <a:t> a </a:t>
                      </a:r>
                      <a:r>
                        <a:rPr lang="en-US" sz="1500" u="none" strike="noStrike" baseline="0" dirty="0" err="1">
                          <a:effectLst/>
                        </a:rPr>
                        <a:t>melhor</a:t>
                      </a:r>
                      <a:r>
                        <a:rPr lang="en-US" sz="1500" u="none" strike="noStrike" baseline="0" dirty="0">
                          <a:effectLst/>
                        </a:rPr>
                        <a:t> </a:t>
                      </a:r>
                      <a:r>
                        <a:rPr lang="en-US" sz="1500" u="none" strike="noStrike" baseline="0" dirty="0" err="1">
                          <a:effectLst/>
                        </a:rPr>
                        <a:t>estratégia</a:t>
                      </a:r>
                      <a:r>
                        <a:rPr lang="en-US" sz="1500" u="none" strike="noStrike" baseline="0" dirty="0">
                          <a:effectLst/>
                        </a:rPr>
                        <a:t> </a:t>
                      </a:r>
                      <a:r>
                        <a:rPr lang="en-US" sz="1500" u="none" strike="noStrike" baseline="0" dirty="0" err="1">
                          <a:effectLst/>
                        </a:rPr>
                        <a:t>nas</a:t>
                      </a:r>
                      <a:r>
                        <a:rPr lang="en-US" sz="1500" u="none" strike="noStrike" baseline="0" dirty="0">
                          <a:effectLst/>
                        </a:rPr>
                        <a:t> </a:t>
                      </a:r>
                      <a:r>
                        <a:rPr lang="en-US" sz="1500" u="none" strike="noStrike" baseline="0" dirty="0" err="1">
                          <a:effectLst/>
                        </a:rPr>
                        <a:t>disputas</a:t>
                      </a:r>
                      <a:r>
                        <a:rPr lang="en-US" sz="1500" u="none" strike="noStrike" baseline="0" dirty="0">
                          <a:effectLst/>
                        </a:rPr>
                        <a:t> </a:t>
                      </a:r>
                      <a:r>
                        <a:rPr lang="en-US" sz="1500" u="none" strike="noStrike" baseline="0" dirty="0" err="1">
                          <a:effectLst/>
                        </a:rPr>
                        <a:t>por</a:t>
                      </a:r>
                      <a:r>
                        <a:rPr lang="en-US" sz="1500" u="none" strike="noStrike" baseline="0" dirty="0">
                          <a:effectLst/>
                        </a:rPr>
                        <a:t> casas.</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Aprovação do Conceito Inicial</a:t>
            </a:r>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Declaração 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Declaração da missão: Jogo da WHIP</a:t>
            </a:r>
          </a:p>
        </p:txBody>
      </p:sp>
      <p:sp>
        <p:nvSpPr>
          <p:cNvPr id="6" name="Espaço Reservado para Conteúdo 5"/>
          <p:cNvSpPr>
            <a:spLocks noGrp="1"/>
          </p:cNvSpPr>
          <p:nvPr>
            <p:ph idx="1"/>
          </p:nvPr>
        </p:nvSpPr>
        <p:spPr/>
        <p:txBody>
          <a:bodyPr>
            <a:normAutofit/>
          </a:bodyPr>
          <a:lstStyle/>
          <a:p>
            <a:r>
              <a:rPr lang="pt-BR" dirty="0"/>
              <a:t>Uma releitura mais desafiadora do tradicional jogo da velha, na qual o fator sorte pode ser determinante.</a:t>
            </a:r>
          </a:p>
        </p:txBody>
      </p:sp>
    </p:spTree>
    <p:extLst>
      <p:ext uri="{BB962C8B-B14F-4D97-AF65-F5344CB8AC3E}">
        <p14:creationId xmlns:p14="http://schemas.microsoft.com/office/powerpoint/2010/main" val="168821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Cenário 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Cenário do jogo: Jogo da WHIP</a:t>
            </a:r>
          </a:p>
        </p:txBody>
      </p:sp>
      <p:sp>
        <p:nvSpPr>
          <p:cNvPr id="6" name="Espaço Reservado para Conteúdo 5"/>
          <p:cNvSpPr>
            <a:spLocks noGrp="1"/>
          </p:cNvSpPr>
          <p:nvPr>
            <p:ph idx="1"/>
          </p:nvPr>
        </p:nvSpPr>
        <p:spPr/>
        <p:txBody>
          <a:bodyPr>
            <a:normAutofit fontScale="92500"/>
          </a:bodyPr>
          <a:lstStyle/>
          <a:p>
            <a:r>
              <a:rPr lang="pt-BR" dirty="0"/>
              <a:t>Tabuleiro quadrado com uma malha 5 x 5. A imagem de fundo varia de acordo com a tarefa a ser realizada pelo perdedor do jogo:</a:t>
            </a:r>
          </a:p>
          <a:p>
            <a:pPr marL="457200" indent="-457200" algn="l">
              <a:buFont typeface="Arial" panose="020B0604020202020204" pitchFamily="34" charset="0"/>
              <a:buChar char="•"/>
            </a:pPr>
            <a:r>
              <a:rPr lang="pt-BR" dirty="0"/>
              <a:t>formatar um computador;</a:t>
            </a:r>
          </a:p>
          <a:p>
            <a:pPr marL="457200" indent="-457200" algn="l">
              <a:buFont typeface="Arial" panose="020B0604020202020204" pitchFamily="34" charset="0"/>
              <a:buChar char="•"/>
            </a:pPr>
            <a:r>
              <a:rPr lang="pt-BR" dirty="0"/>
              <a:t>configurar a rede </a:t>
            </a:r>
            <a:r>
              <a:rPr lang="pt-BR" dirty="0" err="1"/>
              <a:t>wifi</a:t>
            </a:r>
            <a:r>
              <a:rPr lang="pt-BR" dirty="0"/>
              <a:t> da casa; e</a:t>
            </a:r>
          </a:p>
          <a:p>
            <a:pPr marL="457200" indent="-457200" algn="l">
              <a:buFont typeface="Arial" panose="020B0604020202020204" pitchFamily="34" charset="0"/>
              <a:buChar char="•"/>
            </a:pPr>
            <a:r>
              <a:rPr lang="pt-BR" dirty="0"/>
              <a:t>dar manutenção na impressora.</a:t>
            </a:r>
          </a:p>
          <a:p>
            <a:r>
              <a:rPr lang="pt-BR" dirty="0"/>
              <a:t>Cada jogador terá 12 pedras. Terão pedras circulares amarelas e quadradas azuis.</a:t>
            </a:r>
          </a:p>
        </p:txBody>
      </p:sp>
    </p:spTree>
    <p:extLst>
      <p:ext uri="{BB962C8B-B14F-4D97-AF65-F5344CB8AC3E}">
        <p14:creationId xmlns:p14="http://schemas.microsoft.com/office/powerpoint/2010/main" val="816856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Mecânica 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Mecânica do jogo: Jogo da WHIP</a:t>
            </a:r>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Dois jogadores tentam formar uma trilha no tabuleiro usando suas 12 pedras, posicionando uma pedra a cada rodada;</a:t>
            </a:r>
          </a:p>
          <a:p>
            <a:pPr marL="457200" indent="-457200" algn="l">
              <a:buFont typeface="Arial" panose="020B0604020202020204" pitchFamily="34" charset="0"/>
              <a:buChar char="•"/>
            </a:pPr>
            <a:r>
              <a:rPr lang="pt-BR" dirty="0"/>
              <a:t>A cada rodada, os jogadores decidem sua jogada em um tabuleiro auxiliar de forma secreta;</a:t>
            </a:r>
          </a:p>
          <a:p>
            <a:pPr marL="457200" indent="-457200" algn="l">
              <a:buFont typeface="Arial" panose="020B0604020202020204" pitchFamily="34" charset="0"/>
              <a:buChar char="•"/>
            </a:pPr>
            <a:r>
              <a:rPr lang="pt-BR" dirty="0"/>
              <a:t>A jogada de cada um só será revelada quando ambos estiverem prontos;</a:t>
            </a:r>
          </a:p>
        </p:txBody>
      </p:sp>
    </p:spTree>
    <p:extLst>
      <p:ext uri="{BB962C8B-B14F-4D97-AF65-F5344CB8AC3E}">
        <p14:creationId xmlns:p14="http://schemas.microsoft.com/office/powerpoint/2010/main" val="3632015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Mecânica do jogo: Jogo da WHIP</a:t>
            </a:r>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Se ambos escolherem a mesma casa ela será disputada no cara ou WHIP (cara ou coroa) e o perdedor posicionará sua pedra em uma das casas da extremidade do tabuleiro; e</a:t>
            </a:r>
          </a:p>
          <a:p>
            <a:pPr marL="457200" indent="-457200" algn="l">
              <a:buFont typeface="Arial" panose="020B0604020202020204" pitchFamily="34" charset="0"/>
              <a:buChar char="•"/>
            </a:pPr>
            <a:r>
              <a:rPr lang="pt-BR" dirty="0"/>
              <a:t>Quando todas as pedras de um jogador já estiverem no tabuleiro, esse poderá reposicionar uma pedra sua a cada rodada.</a:t>
            </a:r>
          </a:p>
        </p:txBody>
      </p:sp>
    </p:spTree>
    <p:extLst>
      <p:ext uri="{BB962C8B-B14F-4D97-AF65-F5344CB8AC3E}">
        <p14:creationId xmlns:p14="http://schemas.microsoft.com/office/powerpoint/2010/main" val="594728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Sinopse 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Sinopse da História: Jogo da WHIP</a:t>
            </a:r>
          </a:p>
        </p:txBody>
      </p:sp>
      <p:sp>
        <p:nvSpPr>
          <p:cNvPr id="6" name="Espaço Reservado para Conteúdo 5"/>
          <p:cNvSpPr>
            <a:spLocks noGrp="1"/>
          </p:cNvSpPr>
          <p:nvPr>
            <p:ph idx="1"/>
          </p:nvPr>
        </p:nvSpPr>
        <p:spPr/>
        <p:txBody>
          <a:bodyPr>
            <a:normAutofit/>
          </a:bodyPr>
          <a:lstStyle/>
          <a:p>
            <a:r>
              <a:rPr lang="pt-BR" dirty="0"/>
              <a:t>Dois irmãos jovens elegeram a mesma mulher como musa de suas vidas, a nova vizinha, viúva, da casa ao lado.</a:t>
            </a:r>
          </a:p>
          <a:p>
            <a:r>
              <a:rPr lang="pt-BR" dirty="0"/>
              <a:t>A nova vizinha é o que se pode chamar de WHIP (</a:t>
            </a:r>
            <a:r>
              <a:rPr lang="pt-BR" i="1" dirty="0" err="1"/>
              <a:t>Women</a:t>
            </a:r>
            <a:r>
              <a:rPr lang="pt-BR" i="1" dirty="0"/>
              <a:t> Hot, </a:t>
            </a:r>
            <a:r>
              <a:rPr lang="pt-BR" i="1" dirty="0" err="1"/>
              <a:t>Inteligent</a:t>
            </a:r>
            <a:r>
              <a:rPr lang="pt-BR" i="1" dirty="0"/>
              <a:t> </a:t>
            </a:r>
            <a:r>
              <a:rPr lang="pt-BR" i="1" dirty="0" err="1"/>
              <a:t>and</a:t>
            </a:r>
            <a:r>
              <a:rPr lang="pt-BR" i="1" dirty="0"/>
              <a:t> in </a:t>
            </a:r>
            <a:r>
              <a:rPr lang="pt-BR" i="1" dirty="0" err="1"/>
              <a:t>their</a:t>
            </a:r>
            <a:r>
              <a:rPr lang="pt-BR" i="1" dirty="0"/>
              <a:t> Prime</a:t>
            </a:r>
            <a:r>
              <a:rPr lang="pt-BR" dirty="0"/>
              <a:t>). Termo menos pejorativo, usado por muitos nos dias de hoje, para classificar mulheres mais velhas e elegantes como Cameron Diaz, por exemplo.</a:t>
            </a:r>
          </a:p>
        </p:txBody>
      </p:sp>
    </p:spTree>
    <p:extLst>
      <p:ext uri="{BB962C8B-B14F-4D97-AF65-F5344CB8AC3E}">
        <p14:creationId xmlns:p14="http://schemas.microsoft.com/office/powerpoint/2010/main" val="523536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Sinopse da História: Jogo da WHIP</a:t>
            </a:r>
          </a:p>
        </p:txBody>
      </p:sp>
      <p:sp>
        <p:nvSpPr>
          <p:cNvPr id="6" name="Espaço Reservado para Conteúdo 5"/>
          <p:cNvSpPr>
            <a:spLocks noGrp="1"/>
          </p:cNvSpPr>
          <p:nvPr>
            <p:ph idx="1"/>
          </p:nvPr>
        </p:nvSpPr>
        <p:spPr/>
        <p:txBody>
          <a:bodyPr>
            <a:normAutofit/>
          </a:bodyPr>
          <a:lstStyle/>
          <a:p>
            <a:r>
              <a:rPr lang="pt-BR" dirty="0"/>
              <a:t>Um dia ela pede a ajuda deles para realizar duas tarefas. Uma delas é dar um </a:t>
            </a:r>
            <a:r>
              <a:rPr lang="pt-BR" dirty="0" err="1"/>
              <a:t>rolê</a:t>
            </a:r>
            <a:r>
              <a:rPr lang="pt-BR" dirty="0"/>
              <a:t> de carro com ela no bairro para configurar e testar o GPS da sua BMW (tarefa desejada pelos dois). A outra tarefa ... não importa ... é alguma outra coisa bem menos interessante que ficará com o perdedor.</a:t>
            </a:r>
          </a:p>
          <a:p>
            <a:r>
              <a:rPr lang="pt-BR" dirty="0"/>
              <a:t>Para resolver o impasse, a nova vizinha propõe que disputem as tarefas no jogo que ela desenvolveu e foi batizado por eles como jogo da WHIP.</a:t>
            </a:r>
          </a:p>
        </p:txBody>
      </p:sp>
    </p:spTree>
    <p:extLst>
      <p:ext uri="{BB962C8B-B14F-4D97-AF65-F5344CB8AC3E}">
        <p14:creationId xmlns:p14="http://schemas.microsoft.com/office/powerpoint/2010/main" val="3414576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a:t>”. Extraído de [2].</a:t>
            </a:r>
          </a:p>
        </p:txBody>
      </p:sp>
    </p:spTree>
    <p:extLst>
      <p:ext uri="{BB962C8B-B14F-4D97-AF65-F5344CB8AC3E}">
        <p14:creationId xmlns:p14="http://schemas.microsoft.com/office/powerpoint/2010/main" val="49602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p>
        </p:txBody>
      </p:sp>
    </p:spTree>
    <p:extLst>
      <p:ext uri="{BB962C8B-B14F-4D97-AF65-F5344CB8AC3E}">
        <p14:creationId xmlns:p14="http://schemas.microsoft.com/office/powerpoint/2010/main" val="3560079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fictício.</a:t>
            </a:r>
            <a:br>
              <a:rPr lang="pt-BR" sz="2400" dirty="0"/>
            </a:br>
            <a:r>
              <a:rPr lang="pt-BR" sz="2400" dirty="0"/>
              <a:t>Extraído de [2].</a:t>
            </a:r>
          </a:p>
        </p:txBody>
      </p:sp>
    </p:spTree>
    <p:extLst>
      <p:ext uri="{BB962C8B-B14F-4D97-AF65-F5344CB8AC3E}">
        <p14:creationId xmlns:p14="http://schemas.microsoft.com/office/powerpoint/2010/main" val="191468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br>
              <a:rPr lang="pt-BR" sz="2400" dirty="0"/>
            </a:br>
            <a:r>
              <a:rPr lang="pt-BR" sz="2400" dirty="0"/>
              <a:t>Extraído de [2].</a:t>
            </a:r>
          </a:p>
        </p:txBody>
      </p:sp>
    </p:spTree>
    <p:extLst>
      <p:ext uri="{BB962C8B-B14F-4D97-AF65-F5344CB8AC3E}">
        <p14:creationId xmlns:p14="http://schemas.microsoft.com/office/powerpoint/2010/main" val="3373117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fictício.</a:t>
            </a:r>
            <a:br>
              <a:rPr lang="pt-BR" sz="2400" dirty="0"/>
            </a:br>
            <a:r>
              <a:rPr lang="pt-BR" sz="2400" dirty="0"/>
              <a:t>Extraído de [2].</a:t>
            </a:r>
          </a:p>
        </p:txBody>
      </p:sp>
    </p:spTree>
    <p:extLst>
      <p:ext uri="{BB962C8B-B14F-4D97-AF65-F5344CB8AC3E}">
        <p14:creationId xmlns:p14="http://schemas.microsoft.com/office/powerpoint/2010/main" val="2668637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 Extraído de [2].</a:t>
            </a:r>
          </a:p>
        </p:txBody>
      </p:sp>
    </p:spTree>
    <p:extLst>
      <p:ext uri="{BB962C8B-B14F-4D97-AF65-F5344CB8AC3E}">
        <p14:creationId xmlns:p14="http://schemas.microsoft.com/office/powerpoint/2010/main" val="829915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 Extraído de [2].</a:t>
            </a:r>
          </a:p>
        </p:txBody>
      </p:sp>
    </p:spTree>
    <p:extLst>
      <p:ext uri="{BB962C8B-B14F-4D97-AF65-F5344CB8AC3E}">
        <p14:creationId xmlns:p14="http://schemas.microsoft.com/office/powerpoint/2010/main" val="843212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 Extraído de [2].</a:t>
            </a:r>
          </a:p>
        </p:txBody>
      </p:sp>
    </p:spTree>
    <p:extLst>
      <p:ext uri="{BB962C8B-B14F-4D97-AF65-F5344CB8AC3E}">
        <p14:creationId xmlns:p14="http://schemas.microsoft.com/office/powerpoint/2010/main" val="2774297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Elementos de Áudio</a:t>
            </a:r>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A prototipagem é um componente-chave do desenvolvimento de jogos. Ela dá à equipe várias oportunidades de validar novos recursos da </a:t>
            </a:r>
            <a:r>
              <a:rPr lang="pt-BR" dirty="0" err="1"/>
              <a:t>jogabilidade</a:t>
            </a:r>
            <a:r>
              <a:rPr lang="pt-BR" dirty="0"/>
              <a:t>.</a:t>
            </a:r>
          </a:p>
          <a:p>
            <a:r>
              <a:rPr lang="pt-BR" b="1" dirty="0"/>
              <a:t>O protótipo não tem necessariamente de ser jogável na forma digital</a:t>
            </a:r>
            <a:r>
              <a:rPr lang="pt-BR" dirty="0"/>
              <a:t>.</a:t>
            </a:r>
          </a:p>
          <a:p>
            <a:r>
              <a:rPr lang="pt-BR" dirty="0"/>
              <a:t>Em alguns casos, a </a:t>
            </a:r>
            <a:r>
              <a:rPr lang="pt-BR" dirty="0" err="1"/>
              <a:t>jogabilidade</a:t>
            </a:r>
            <a:r>
              <a:rPr lang="pt-BR" dirty="0"/>
              <a:t> pode ser </a:t>
            </a:r>
            <a:r>
              <a:rPr lang="pt-BR" dirty="0" err="1"/>
              <a:t>prototipada</a:t>
            </a:r>
            <a:r>
              <a:rPr lang="pt-BR" dirty="0"/>
              <a:t> com jogos de tabuleiro existentes, um baralho ou uma imitação com papel e caneta.</a:t>
            </a:r>
          </a:p>
        </p:txBody>
      </p:sp>
    </p:spTree>
    <p:extLst>
      <p:ext uri="{BB962C8B-B14F-4D97-AF65-F5344CB8AC3E}">
        <p14:creationId xmlns:p14="http://schemas.microsoft.com/office/powerpoint/2010/main" val="941543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Análise 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Análise 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 Extraído de [1].</a:t>
            </a:r>
          </a:p>
        </p:txBody>
      </p:sp>
    </p:spTree>
    <p:extLst>
      <p:ext uri="{BB962C8B-B14F-4D97-AF65-F5344CB8AC3E}">
        <p14:creationId xmlns:p14="http://schemas.microsoft.com/office/powerpoint/2010/main" val="2568385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Análise 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 Extraído de [1].</a:t>
            </a:r>
          </a:p>
        </p:txBody>
      </p:sp>
    </p:spTree>
    <p:extLst>
      <p:ext uri="{BB962C8B-B14F-4D97-AF65-F5344CB8AC3E}">
        <p14:creationId xmlns:p14="http://schemas.microsoft.com/office/powerpoint/2010/main" val="3580176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Venda da ideia</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É hora de apresentar todo o material produzido até o momento para o publicador e o gerente de estúdio. É importante a participação dos líderes do projeto na reunião para responderem perguntas sobre o conceito do jogo.</a:t>
            </a:r>
          </a:p>
          <a:p>
            <a:r>
              <a:rPr lang="pt-BR" dirty="0"/>
              <a:t>Eles podem decidir engavetar o projeto ou lhe pedir que crie um novo conceito. Se isso ocorrer, verifique se entendeu o que eles não gostaram e o que precisa de maiores mudanças.</a:t>
            </a:r>
          </a:p>
        </p:txBody>
      </p:sp>
    </p:spTree>
    <p:extLst>
      <p:ext uri="{BB962C8B-B14F-4D97-AF65-F5344CB8AC3E}">
        <p14:creationId xmlns:p14="http://schemas.microsoft.com/office/powerpoint/2010/main" val="2961732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Lançamento do projeto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Considere promover um evento social para o lançamento formal do projeto, no qual as pessoas tenham a chance de se socializar com seus colegas de equipe.</a:t>
            </a:r>
          </a:p>
          <a:p>
            <a:r>
              <a:rPr lang="pt-BR" dirty="0"/>
              <a:t>Se estiver trabalhando em um título de console, você terá de enviar esse conceito inicial ao fabricante do console para aprovação. Ele também pode solicitar mudanças no conceito.</a:t>
            </a:r>
          </a:p>
        </p:txBody>
      </p:sp>
    </p:spTree>
    <p:extLst>
      <p:ext uri="{BB962C8B-B14F-4D97-AF65-F5344CB8AC3E}">
        <p14:creationId xmlns:p14="http://schemas.microsoft.com/office/powerpoint/2010/main" val="404016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Descrição da Fase de Conceituação</a:t>
            </a:r>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a:t>Faça um resumo de cada etapa que deve ser concluída na fase de conceituação. O modelo abaixo exemplifica como esses dados podem ser tabulados:</a:t>
            </a:r>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Descrição da fase de conceituação. Extraído de [1].</a:t>
            </a:r>
          </a:p>
        </p:txBody>
      </p:sp>
    </p:spTree>
    <p:extLst>
      <p:ext uri="{BB962C8B-B14F-4D97-AF65-F5344CB8AC3E}">
        <p14:creationId xmlns:p14="http://schemas.microsoft.com/office/powerpoint/2010/main" val="2610199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a:t>Chandler, H. M.; </a:t>
            </a:r>
            <a:r>
              <a:rPr lang="pt-BR" b="1" dirty="0"/>
              <a:t>Manual de produção de jogos digitais</a:t>
            </a:r>
            <a:r>
              <a:rPr lang="pt-BR" dirty="0"/>
              <a:t>. 2 ed. Porto Alegre: </a:t>
            </a:r>
            <a:r>
              <a:rPr lang="pt-BR" dirty="0" err="1"/>
              <a:t>Bookman</a:t>
            </a:r>
            <a:r>
              <a:rPr lang="pt-BR" dirty="0"/>
              <a:t>, 2012.</a:t>
            </a:r>
          </a:p>
          <a:p>
            <a:pPr marL="514350" indent="-514350" algn="l">
              <a:buFont typeface="+mj-lt"/>
              <a:buAutoNum type="arabicPeriod"/>
            </a:pPr>
            <a:r>
              <a:rPr lang="pt-BR" dirty="0" err="1"/>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Requisitos do Jogo</a:t>
            </a:r>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Jogo Exemplo</a:t>
            </a:r>
          </a:p>
        </p:txBody>
      </p:sp>
      <p:sp>
        <p:nvSpPr>
          <p:cNvPr id="6" name="Espaço Reservado para Conteúdo 5"/>
          <p:cNvSpPr>
            <a:spLocks noGrp="1"/>
          </p:cNvSpPr>
          <p:nvPr>
            <p:ph idx="1"/>
          </p:nvPr>
        </p:nvSpPr>
        <p:spPr/>
        <p:txBody>
          <a:bodyPr>
            <a:normAutofit/>
          </a:bodyPr>
          <a:lstStyle/>
          <a:p>
            <a:r>
              <a:rPr lang="pt-BR" dirty="0"/>
              <a:t>Para exemplificar o resultado de cada etapa que compõe a definição dos requisitos de um jogo, será usado como exemplo um jogo derivado do Jogo da Velha chamado</a:t>
            </a:r>
            <a:br>
              <a:rPr lang="pt-BR" dirty="0"/>
            </a:br>
            <a:r>
              <a:rPr lang="pt-BR" dirty="0"/>
              <a:t>Jogo da WHIP.</a:t>
            </a:r>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4281</TotalTime>
  <Words>2788</Words>
  <Application>Microsoft Office PowerPoint</Application>
  <PresentationFormat>Widescreen</PresentationFormat>
  <Paragraphs>359</Paragraphs>
  <Slides>59</Slides>
  <Notes>59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Requisitos do Jogo</vt:lpstr>
      <vt:lpstr>Jogo Exemplo</vt:lpstr>
      <vt:lpstr>Requisitos do Jogo</vt:lpstr>
      <vt:lpstr>Requisitos do Jogo</vt:lpstr>
      <vt:lpstr>Definição dos Recursos</vt:lpstr>
      <vt:lpstr>Definição dos Recursos</vt:lpstr>
      <vt:lpstr>Definição das Etapas e Produtos</vt:lpstr>
      <vt:lpstr>Definição das Etapas e Produtos</vt:lpstr>
      <vt:lpstr>Definição das Etapas e Produtos</vt:lpstr>
      <vt:lpstr>Conceito Inicial: Jogo da WHIP</vt:lpstr>
      <vt:lpstr>Conceito Inicial: Gênero</vt:lpstr>
      <vt:lpstr>Conceito Inicial: Plataforma</vt:lpstr>
      <vt:lpstr>Conceito Inicial: Jogo da WHIP</vt:lpstr>
      <vt:lpstr>Análise SWOT</vt:lpstr>
      <vt:lpstr>Análise SWOT</vt:lpstr>
      <vt:lpstr>Análise SWOT: Pontos Fortes</vt:lpstr>
      <vt:lpstr>Análise SWOT: Pontos Fracos</vt:lpstr>
      <vt:lpstr>Análise SWOT: Oportunidades</vt:lpstr>
      <vt:lpstr>Análise SWOT: Ameaças</vt:lpstr>
      <vt:lpstr>Análise SWOT: Jogo da WHIP</vt:lpstr>
      <vt:lpstr>Análise Competitiva</vt:lpstr>
      <vt:lpstr>Aprovação do Conceito Inicial</vt:lpstr>
      <vt:lpstr>Declaração da missão</vt:lpstr>
      <vt:lpstr>Declaração da missão: Jogo da WHIP</vt:lpstr>
      <vt:lpstr>Cenário do jogo</vt:lpstr>
      <vt:lpstr>Cenário do jogo: Jogo da WHIP</vt:lpstr>
      <vt:lpstr>Mecânica do jogo</vt:lpstr>
      <vt:lpstr>Mecânica do jogo: Jogo da WHIP</vt:lpstr>
      <vt:lpstr>Mecânica do jogo: Jogo da WHIP</vt:lpstr>
      <vt:lpstr>Sinopse da História</vt:lpstr>
      <vt:lpstr>Sinopse da História: Jogo da WHIP</vt:lpstr>
      <vt:lpstr>Sinopse da História: Jogo da WHIP</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Salmo Marques da Silva Júnior</cp:lastModifiedBy>
  <cp:revision>362</cp:revision>
  <dcterms:created xsi:type="dcterms:W3CDTF">2017-01-10T17:35:04Z</dcterms:created>
  <dcterms:modified xsi:type="dcterms:W3CDTF">2018-11-19T13:54:24Z</dcterms:modified>
</cp:coreProperties>
</file>